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74" r:id="rId13"/>
    <p:sldId id="275" r:id="rId14"/>
    <p:sldId id="276" r:id="rId15"/>
    <p:sldId id="270" r:id="rId16"/>
    <p:sldId id="271" r:id="rId17"/>
    <p:sldId id="278" r:id="rId18"/>
    <p:sldId id="277" r:id="rId19"/>
    <p:sldId id="281" r:id="rId20"/>
    <p:sldId id="282" r:id="rId21"/>
    <p:sldId id="267" r:id="rId22"/>
    <p:sldId id="268" r:id="rId23"/>
    <p:sldId id="269" r:id="rId24"/>
    <p:sldId id="272" r:id="rId25"/>
    <p:sldId id="283" r:id="rId2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A193-2B44-4253-9F60-7901461CF0D9}" type="datetimeFigureOut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F4D3-585B-4964-AB0E-A09D0E531AD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7729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83D65-BB5A-4681-9AFD-9380B67467D8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DC0C-AD2E-4C7D-9B7B-A61B2BAA9EEF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E3E42-2449-477B-845A-BC2EEA3A20CF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31D5-2CF8-443C-A18F-8453B42BA30E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638D4-4978-433C-ADA4-2F2265FBC7AA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993F-9C85-42C3-8115-2FA60894FC1A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CC75C-CCFA-4D49-8412-61EF11DBC137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0910-1D8A-434D-AA40-C9DDA8B393BC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7E6D-D7F9-48BB-B3FC-B6FDE04166E5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E29F-F9EC-4446-A5C2-7A0C2593B14F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BA02-8F78-4205-BB99-E2AF29623E53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6147FBC-FC39-491C-A2A2-F898DBF96921}" type="datetime1">
              <a:rPr lang="tr-TR" smtClean="0"/>
              <a:pPr/>
              <a:t>12.10.2021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EYYÜBİYE REHBERLİK VE ARAŞTIRMA MERKEZİ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1B24E755-5AD4-4123-BF96-B26487E18E0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" y="908720"/>
            <a:ext cx="9118848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8053536" cy="2376264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tr-TR" sz="6000" b="1" dirty="0" smtClean="0"/>
              <a:t>PSİKOLOJİK SAĞLAMLIK</a:t>
            </a:r>
            <a:endParaRPr lang="tr-TR" sz="6000" b="1" dirty="0"/>
          </a:p>
        </p:txBody>
      </p:sp>
      <p:sp>
        <p:nvSpPr>
          <p:cNvPr id="5" name="Metin kutusu 4"/>
          <p:cNvSpPr txBox="1"/>
          <p:nvPr/>
        </p:nvSpPr>
        <p:spPr>
          <a:xfrm>
            <a:off x="395536" y="146163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                                                (VELİ SUNUMU)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xmlns="" val="298646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KİMLERDEN DESTEK ALINABİLİR?</a:t>
            </a:r>
            <a:br>
              <a:rPr lang="tr-TR" b="1" dirty="0" smtClean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 smtClean="0"/>
          </a:p>
          <a:p>
            <a:pPr algn="just"/>
            <a:r>
              <a:rPr lang="tr-TR" dirty="0" smtClean="0"/>
              <a:t>Baş edemediğiniz bir durumla karşılaştığınızda okuldaki psikolojik danışma ve rehberlik servisinden yardım isteyebilirsiniz.</a:t>
            </a:r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Hastanelerde </a:t>
            </a:r>
            <a:r>
              <a:rPr lang="tr-TR" dirty="0"/>
              <a:t>psikolog ve psikiyatristlerden destek alabilirsiniz. Ayrıca yaşadığınız bölgedeki rehberlik araştırma merkezinde psikolojik danışmanlardan uzman desteği alabilirsiniz.</a:t>
            </a:r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157192"/>
            <a:ext cx="291201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797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SAĞLAMLIKTA KORUYUCU FAKTÖRLER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Akademik </a:t>
            </a:r>
            <a:r>
              <a:rPr lang="tr-TR" dirty="0"/>
              <a:t>başarı </a:t>
            </a:r>
          </a:p>
          <a:p>
            <a:endParaRPr lang="tr-TR" dirty="0" smtClean="0"/>
          </a:p>
          <a:p>
            <a:r>
              <a:rPr lang="tr-TR" dirty="0" smtClean="0"/>
              <a:t>Olumlu </a:t>
            </a:r>
            <a:r>
              <a:rPr lang="tr-TR" dirty="0"/>
              <a:t>sosyal ilişkiler / sosyal yeterlik </a:t>
            </a:r>
          </a:p>
          <a:p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duygusal problemler ya da semptomlar</a:t>
            </a:r>
          </a:p>
          <a:p>
            <a:endParaRPr lang="tr-TR" dirty="0" smtClean="0"/>
          </a:p>
          <a:p>
            <a:r>
              <a:rPr lang="tr-TR" dirty="0" smtClean="0"/>
              <a:t>Düşük </a:t>
            </a:r>
            <a:r>
              <a:rPr lang="tr-TR" dirty="0"/>
              <a:t>davranış problemleri </a:t>
            </a:r>
          </a:p>
          <a:p>
            <a:endParaRPr lang="tr-TR" dirty="0" smtClean="0"/>
          </a:p>
          <a:p>
            <a:r>
              <a:rPr lang="tr-TR" dirty="0" err="1" smtClean="0"/>
              <a:t>Psikososyal</a:t>
            </a:r>
            <a:r>
              <a:rPr lang="tr-TR" dirty="0" smtClean="0"/>
              <a:t> </a:t>
            </a:r>
            <a:r>
              <a:rPr lang="tr-TR" dirty="0"/>
              <a:t>uyum bileşenlerinin varlığı </a:t>
            </a:r>
          </a:p>
        </p:txBody>
      </p:sp>
    </p:spTree>
    <p:extLst>
      <p:ext uri="{BB962C8B-B14F-4D97-AF65-F5344CB8AC3E}">
        <p14:creationId xmlns:p14="http://schemas.microsoft.com/office/powerpoint/2010/main" xmlns="" val="10087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PSİKOLOJİK SAĞLAMLIKTA KORUYUCU FAKTÖRLER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İyimser </a:t>
            </a:r>
            <a:r>
              <a:rPr lang="tr-TR" dirty="0"/>
              <a:t>bakış açısı</a:t>
            </a:r>
          </a:p>
          <a:p>
            <a:endParaRPr lang="tr-TR" dirty="0" smtClean="0"/>
          </a:p>
          <a:p>
            <a:r>
              <a:rPr lang="tr-TR" dirty="0" smtClean="0"/>
              <a:t>Gelişmiş </a:t>
            </a:r>
            <a:r>
              <a:rPr lang="tr-TR" dirty="0" err="1"/>
              <a:t>sosyo</a:t>
            </a:r>
            <a:r>
              <a:rPr lang="tr-TR" dirty="0"/>
              <a:t>-ekonomik düzey</a:t>
            </a:r>
          </a:p>
          <a:p>
            <a:endParaRPr lang="tr-TR" dirty="0" smtClean="0"/>
          </a:p>
          <a:p>
            <a:r>
              <a:rPr lang="tr-TR" dirty="0" smtClean="0"/>
              <a:t>Kendini </a:t>
            </a:r>
            <a:r>
              <a:rPr lang="tr-TR" dirty="0"/>
              <a:t>ifade etme becerisi</a:t>
            </a:r>
          </a:p>
          <a:p>
            <a:endParaRPr lang="tr-TR" dirty="0" smtClean="0"/>
          </a:p>
          <a:p>
            <a:r>
              <a:rPr lang="tr-TR" dirty="0" smtClean="0"/>
              <a:t>Yaşam </a:t>
            </a:r>
            <a:r>
              <a:rPr lang="tr-TR" dirty="0"/>
              <a:t>hedeflerinin olması</a:t>
            </a:r>
          </a:p>
          <a:p>
            <a:endParaRPr lang="tr-TR" dirty="0" smtClean="0"/>
          </a:p>
          <a:p>
            <a:r>
              <a:rPr lang="tr-TR" dirty="0" smtClean="0"/>
              <a:t>Geniş </a:t>
            </a:r>
            <a:r>
              <a:rPr lang="tr-TR" dirty="0"/>
              <a:t>ilgi alanlarının olması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1397" y="2924944"/>
            <a:ext cx="3356242" cy="2022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75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SAĞLAMLIKTA RİSK FAKTÖRLERİ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r>
              <a:rPr lang="tr-TR" dirty="0" smtClean="0"/>
              <a:t>Erken </a:t>
            </a:r>
            <a:r>
              <a:rPr lang="tr-TR" dirty="0"/>
              <a:t>doğum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Olumsuz </a:t>
            </a:r>
            <a:r>
              <a:rPr lang="tr-TR" dirty="0"/>
              <a:t>yaşam olayları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Kronik </a:t>
            </a:r>
            <a:r>
              <a:rPr lang="tr-TR" dirty="0"/>
              <a:t>hastalıklar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Ebeveynlerin </a:t>
            </a:r>
            <a:r>
              <a:rPr lang="tr-TR" dirty="0"/>
              <a:t>hastalığı ya da </a:t>
            </a:r>
            <a:r>
              <a:rPr lang="tr-TR" dirty="0" smtClean="0"/>
              <a:t>psikopatolojisi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Çocukluk çağı travmaları</a:t>
            </a:r>
          </a:p>
          <a:p>
            <a:pPr marL="0" indent="0" algn="just">
              <a:buNone/>
            </a:pPr>
            <a:r>
              <a:rPr lang="tr-TR" dirty="0" smtClean="0"/>
              <a:t> 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574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  SAĞLAMLIKTA    </a:t>
            </a:r>
            <a:r>
              <a:rPr lang="tr-TR" dirty="0"/>
              <a:t>RİSK FAKTÖRLERİ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Ebeveynlerin </a:t>
            </a:r>
            <a:r>
              <a:rPr lang="tr-TR" dirty="0"/>
              <a:t>boşanması, ölümü ya da tek ebeveyn ile yaşamak </a:t>
            </a:r>
          </a:p>
          <a:p>
            <a:endParaRPr lang="tr-TR" dirty="0" smtClean="0"/>
          </a:p>
          <a:p>
            <a:r>
              <a:rPr lang="tr-TR" dirty="0" smtClean="0"/>
              <a:t>Ergenlik </a:t>
            </a:r>
            <a:r>
              <a:rPr lang="tr-TR" dirty="0"/>
              <a:t>dönemde anne olma </a:t>
            </a:r>
          </a:p>
          <a:p>
            <a:endParaRPr lang="tr-TR" dirty="0" smtClean="0"/>
          </a:p>
          <a:p>
            <a:r>
              <a:rPr lang="tr-TR" dirty="0" smtClean="0"/>
              <a:t>Ekonomik </a:t>
            </a:r>
            <a:r>
              <a:rPr lang="tr-TR" dirty="0"/>
              <a:t>zorluklar ve yoksulluk </a:t>
            </a:r>
          </a:p>
          <a:p>
            <a:endParaRPr lang="tr-TR" dirty="0" smtClean="0"/>
          </a:p>
          <a:p>
            <a:r>
              <a:rPr lang="tr-TR" dirty="0" smtClean="0"/>
              <a:t>Çocuk </a:t>
            </a:r>
            <a:r>
              <a:rPr lang="tr-TR" dirty="0"/>
              <a:t>ihmali ve istismarı</a:t>
            </a:r>
          </a:p>
          <a:p>
            <a:endParaRPr lang="tr-TR" dirty="0" smtClean="0"/>
          </a:p>
          <a:p>
            <a:r>
              <a:rPr lang="tr-TR" dirty="0" smtClean="0"/>
              <a:t>Toplumsal </a:t>
            </a:r>
            <a:r>
              <a:rPr lang="tr-TR" dirty="0"/>
              <a:t>şiddet ve ailevi felaketler </a:t>
            </a:r>
          </a:p>
          <a:p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413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SAĞLAMLIĞI KORUMAK İÇİN;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868666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ÖNERİLER</a:t>
            </a:r>
          </a:p>
          <a:p>
            <a:endParaRPr lang="tr-TR" dirty="0" smtClean="0"/>
          </a:p>
          <a:p>
            <a:r>
              <a:rPr lang="tr-TR" dirty="0" smtClean="0"/>
              <a:t>Uyku </a:t>
            </a:r>
            <a:r>
              <a:rPr lang="tr-TR" dirty="0"/>
              <a:t>düzeninizi </a:t>
            </a:r>
            <a:r>
              <a:rPr lang="tr-TR" dirty="0" smtClean="0"/>
              <a:t>koruyun.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Sağlıklı beslenin.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Spor yapın.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Sevdiklerinizle </a:t>
            </a:r>
            <a:r>
              <a:rPr lang="tr-TR" dirty="0"/>
              <a:t>vakit </a:t>
            </a:r>
            <a:r>
              <a:rPr lang="tr-TR" dirty="0" smtClean="0"/>
              <a:t>geçirin.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7297" y="4797153"/>
            <a:ext cx="3066703" cy="20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6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PSİKOLOJİK SAĞLAMLIĞI KORUMAK İÇİN;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ÖNERİLER</a:t>
            </a:r>
          </a:p>
          <a:p>
            <a:endParaRPr lang="tr-TR" dirty="0" smtClean="0"/>
          </a:p>
          <a:p>
            <a:r>
              <a:rPr lang="tr-TR" dirty="0" smtClean="0"/>
              <a:t>Nefes egzersizleri yapın.</a:t>
            </a:r>
          </a:p>
          <a:p>
            <a:endParaRPr lang="tr-TR" dirty="0" smtClean="0"/>
          </a:p>
          <a:p>
            <a:r>
              <a:rPr lang="tr-TR" dirty="0" smtClean="0"/>
              <a:t>Eğlenmeyi ihmal etmeyin.</a:t>
            </a:r>
          </a:p>
          <a:p>
            <a:endParaRPr lang="tr-TR" dirty="0" smtClean="0"/>
          </a:p>
          <a:p>
            <a:r>
              <a:rPr lang="tr-TR" dirty="0" smtClean="0"/>
              <a:t>Olayların iyi taraflarını görmeye çalışın.</a:t>
            </a:r>
          </a:p>
          <a:p>
            <a:endParaRPr lang="tr-TR" dirty="0" smtClean="0"/>
          </a:p>
          <a:p>
            <a:r>
              <a:rPr lang="tr-TR" dirty="0" smtClean="0"/>
              <a:t>Kendinizle baş başa kalabileceğiniz vakitler oluşturun.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772816"/>
            <a:ext cx="3432301" cy="228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40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VELİLERE ÖNERİLER;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87680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düzeyine uygun sorumluluklar </a:t>
            </a:r>
            <a:r>
              <a:rPr lang="tr-TR" dirty="0" smtClean="0"/>
              <a:t>verin.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Çocuğunuzun </a:t>
            </a:r>
            <a:r>
              <a:rPr lang="tr-TR" dirty="0"/>
              <a:t>hobileri olmasına teşvik edin.</a:t>
            </a:r>
          </a:p>
          <a:p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olumlu model olmaya </a:t>
            </a:r>
            <a:r>
              <a:rPr lang="tr-TR" dirty="0" smtClean="0"/>
              <a:t>çalışın.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Olumsuz </a:t>
            </a:r>
            <a:r>
              <a:rPr lang="tr-TR" dirty="0"/>
              <a:t>bir durumla karşılaştığında umut aşılayın ve yanında olduğunuzu söyleyin.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303" y="5260485"/>
            <a:ext cx="3100697" cy="162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161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VELİLERE ÖNERİLER;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328592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Çocuğunuzu dinleyin.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Çocuğunuza </a:t>
            </a:r>
            <a:r>
              <a:rPr lang="tr-TR" dirty="0"/>
              <a:t>yaşadığı duyguları </a:t>
            </a:r>
            <a:r>
              <a:rPr lang="tr-TR" dirty="0" smtClean="0"/>
              <a:t>sorun.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Kendisini </a:t>
            </a:r>
            <a:r>
              <a:rPr lang="tr-TR" dirty="0"/>
              <a:t>ifade etmesine teşvik </a:t>
            </a:r>
            <a:r>
              <a:rPr lang="tr-TR" dirty="0" smtClean="0"/>
              <a:t>edin.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Çocuğunuzla </a:t>
            </a:r>
            <a:r>
              <a:rPr lang="tr-TR" dirty="0"/>
              <a:t>birlikte kaliteli vakit </a:t>
            </a:r>
            <a:r>
              <a:rPr lang="tr-TR" dirty="0" smtClean="0"/>
              <a:t>geçirin.</a:t>
            </a:r>
          </a:p>
          <a:p>
            <a:endParaRPr lang="tr-TR" dirty="0" smtClean="0"/>
          </a:p>
          <a:p>
            <a:r>
              <a:rPr lang="tr-TR" dirty="0" smtClean="0"/>
              <a:t>Her zaman olumsuz yaşantılardan korumak psikolojik sağlamlığımızı güçlendirmez, nasıl baş edeceğimizin farkında olmak güçlendirir.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1232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VELİLERE ÖNERİLER;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92216"/>
          </a:xfrm>
        </p:spPr>
        <p:txBody>
          <a:bodyPr/>
          <a:lstStyle/>
          <a:p>
            <a:r>
              <a:rPr lang="tr-TR" dirty="0"/>
              <a:t>Çocuklara yardım istemek, tuvalete gitmek ya da başka bir çocuğa ait bir </a:t>
            </a:r>
            <a:r>
              <a:rPr lang="tr-TR" dirty="0" smtClean="0"/>
              <a:t>oyuncağı istemek </a:t>
            </a:r>
            <a:r>
              <a:rPr lang="tr-TR" dirty="0"/>
              <a:t>gibi günlük problemleri çözme sürecini öğretin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Öykü kitaplarını okuyun, bir problemle karşı karşıya kalan karakterleri izletin ve çocukların olası çözümleri ortaya atmasını sağlayın.</a:t>
            </a:r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başarılarını kutlayın ya da övün ve diğer </a:t>
            </a:r>
            <a:r>
              <a:rPr lang="tr-TR" dirty="0" smtClean="0"/>
              <a:t>çocukların </a:t>
            </a:r>
            <a:r>
              <a:rPr lang="tr-TR" dirty="0"/>
              <a:t>tecrübelerinden faydalanabilmeleri için sorunların nasıl çözüldüğünü tartışın.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1185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925144"/>
          </a:xfrm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r>
              <a:rPr lang="tr-TR" sz="4400" dirty="0" smtClean="0"/>
              <a:t>Psikolojik sağlamlık deyince aklınıza neler geliyor?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3632983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7884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VELİLERE ÖNERİLER;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40560"/>
          </a:xfrm>
        </p:spPr>
        <p:txBody>
          <a:bodyPr/>
          <a:lstStyle/>
          <a:p>
            <a:r>
              <a:rPr lang="tr-TR" dirty="0"/>
              <a:t>Çocukların belirli bir durumda yaptıkları eylemlerin (tehlikeli ya da zararlı değilse) sonuçlarını yaşamalarına izin verin. Neler oldu ve neden oldu (hem olumlu hem de olumsuz sonuçları) tartışın 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ilk çözümleri problemi çözmezse, tekrar denemelerine veya başka bir çözüm yolu aramalarına teşvik edin. Azim başarının anahtarıdır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Çocukların </a:t>
            </a:r>
            <a:r>
              <a:rPr lang="tr-TR" dirty="0"/>
              <a:t>bir problemin çözümünde, birçok çözüm yolu olduğunu anlamalarına yardımcı olun. Yaratıcı ve esnek düşünmelerini teşvik edin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39705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NEFES EGZERSİZİ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Olumsuz </a:t>
            </a:r>
            <a:r>
              <a:rPr lang="tr-TR" dirty="0"/>
              <a:t>yaşam olaylarıyla karşılaşınca nefesimizi kontrol edebilmek yaşantı ile baş edebilme gücümüzü artırır.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503" y="4691964"/>
            <a:ext cx="4283968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14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/>
              <a:t>Nefes Egzersizi Örneği</a:t>
            </a:r>
            <a:r>
              <a:rPr lang="tr-TR" dirty="0"/>
              <a:t/>
            </a:r>
            <a:br>
              <a:rPr lang="tr-TR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Rahat </a:t>
            </a:r>
            <a:r>
              <a:rPr lang="tr-TR" dirty="0"/>
              <a:t>bir yere dik bir şekilde oturun. Başınız öne hafifçe eğik olsun.</a:t>
            </a:r>
          </a:p>
          <a:p>
            <a:pPr algn="just"/>
            <a:r>
              <a:rPr lang="tr-TR" dirty="0" smtClean="0"/>
              <a:t>Gözlerinizi </a:t>
            </a:r>
            <a:r>
              <a:rPr lang="tr-TR" dirty="0"/>
              <a:t>kapayın.</a:t>
            </a:r>
          </a:p>
          <a:p>
            <a:pPr algn="just"/>
            <a:r>
              <a:rPr lang="tr-TR" dirty="0" smtClean="0"/>
              <a:t>Birkaç </a:t>
            </a:r>
            <a:r>
              <a:rPr lang="tr-TR" dirty="0"/>
              <a:t>derin nefes alın, verin.</a:t>
            </a:r>
          </a:p>
          <a:p>
            <a:pPr algn="just"/>
            <a:r>
              <a:rPr lang="tr-TR" dirty="0" smtClean="0"/>
              <a:t>Ardından </a:t>
            </a:r>
            <a:r>
              <a:rPr lang="tr-TR" dirty="0"/>
              <a:t>nefesinize müdahale etmeyin, bırakın vücudunuz kendi kendine halletsin.</a:t>
            </a:r>
          </a:p>
          <a:p>
            <a:pPr algn="just"/>
            <a:r>
              <a:rPr lang="tr-TR" dirty="0" smtClean="0"/>
              <a:t>Nefesiniz </a:t>
            </a:r>
            <a:r>
              <a:rPr lang="tr-TR" dirty="0"/>
              <a:t>daha yavaş ve sessiz olacaktır ama ritmi ve derinliği farklı olacaktır</a:t>
            </a:r>
            <a:r>
              <a:rPr lang="tr-TR" dirty="0" smtClean="0"/>
              <a:t>.</a:t>
            </a:r>
            <a:endParaRPr lang="tr-TR" dirty="0"/>
          </a:p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643" y="4581128"/>
            <a:ext cx="2439715" cy="2283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20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Nefes Egzersizi Örneği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Egzersize </a:t>
            </a:r>
            <a:r>
              <a:rPr lang="tr-TR" dirty="0"/>
              <a:t>başlarken nefes verirken '1' diye sayarak başlayın.</a:t>
            </a:r>
          </a:p>
          <a:p>
            <a:pPr algn="just"/>
            <a:r>
              <a:rPr lang="tr-TR" dirty="0"/>
              <a:t> Diğer nefes verişinizde '2' diye devam edin, 5’e kadar gelin.</a:t>
            </a:r>
          </a:p>
          <a:p>
            <a:pPr algn="just"/>
            <a:r>
              <a:rPr lang="tr-TR" dirty="0"/>
              <a:t> Yeni bir döngü yaratmak için '1' diyerek tekrar başlayın.</a:t>
            </a:r>
          </a:p>
          <a:p>
            <a:pPr algn="just"/>
            <a:r>
              <a:rPr lang="tr-TR" dirty="0"/>
              <a:t>Sayarken her bir döngüde 5’in üstüne çıkmayın ve sadece nefesinizi verirken sayın. 8,12, hatta 19’a çıktığınızı fark ettiğinizde dikkatinizin kaybolduğunu göreceksiniz. </a:t>
            </a:r>
            <a:endParaRPr lang="tr-TR" dirty="0" smtClean="0"/>
          </a:p>
          <a:p>
            <a:pPr algn="just"/>
            <a:r>
              <a:rPr lang="tr-TR" dirty="0" smtClean="0"/>
              <a:t>Bu </a:t>
            </a:r>
            <a:r>
              <a:rPr lang="tr-TR" dirty="0"/>
              <a:t>egzersizi 10 dakika boyunca yapmaya çalışın</a:t>
            </a:r>
            <a:r>
              <a:rPr lang="tr-TR" dirty="0" smtClean="0"/>
              <a:t>.</a:t>
            </a:r>
            <a:r>
              <a:rPr lang="tr-TR" dirty="0"/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898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r-TR" i="1" dirty="0" smtClean="0"/>
          </a:p>
          <a:p>
            <a:pPr marL="0" indent="0">
              <a:buNone/>
            </a:pPr>
            <a:r>
              <a:rPr lang="tr-TR" i="1" dirty="0" smtClean="0"/>
              <a:t>“</a:t>
            </a:r>
            <a:r>
              <a:rPr lang="tr-TR" i="1" dirty="0"/>
              <a:t>Öğrendim ki,</a:t>
            </a:r>
            <a:endParaRPr lang="tr-TR" dirty="0"/>
          </a:p>
          <a:p>
            <a:pPr marL="0" indent="0">
              <a:buNone/>
            </a:pPr>
            <a:r>
              <a:rPr lang="tr-TR" i="1" dirty="0"/>
              <a:t>İnsanların başına ne geldiği değil,</a:t>
            </a:r>
            <a:endParaRPr lang="tr-TR" dirty="0"/>
          </a:p>
          <a:p>
            <a:pPr marL="0" indent="0">
              <a:buNone/>
            </a:pPr>
            <a:r>
              <a:rPr lang="tr-TR" i="1" dirty="0"/>
              <a:t>O durumda ne yaptıkları  önemli.”</a:t>
            </a:r>
            <a:endParaRPr lang="tr-TR" dirty="0"/>
          </a:p>
          <a:p>
            <a:pPr marL="0" indent="0" algn="r">
              <a:buNone/>
            </a:pPr>
            <a:r>
              <a:rPr lang="tr-TR" i="1" dirty="0"/>
              <a:t>Ataol Behramoğlu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2867" y="4861164"/>
            <a:ext cx="3191133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 descr="Manzara Resimleri | Resim - Wallpaper - Güzel Resimler - Manzara Resiml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04"/>
            <a:ext cx="457200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823520" y="2159855"/>
            <a:ext cx="43204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i="1" dirty="0" smtClean="0">
                <a:solidFill>
                  <a:srgbClr val="FF0066"/>
                </a:solidFill>
              </a:rPr>
              <a:t>SEVİM ÖRNEK İLKOKULU REHBERLİK SERVİSİ</a:t>
            </a:r>
            <a:endParaRPr lang="tr-TR" sz="44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32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PSİKOLOJİK SAĞLAMLIK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 smtClean="0"/>
          </a:p>
          <a:p>
            <a:endParaRPr lang="tr-TR" b="1" dirty="0"/>
          </a:p>
          <a:p>
            <a:endParaRPr lang="tr-TR" b="1" dirty="0" smtClean="0"/>
          </a:p>
          <a:p>
            <a:r>
              <a:rPr lang="tr-TR" b="1" dirty="0" smtClean="0"/>
              <a:t>Psikolojik </a:t>
            </a:r>
            <a:r>
              <a:rPr lang="tr-TR" b="1" dirty="0"/>
              <a:t>sağlamlık</a:t>
            </a:r>
            <a:r>
              <a:rPr lang="tr-TR" dirty="0"/>
              <a:t>, zor koşullara karşın kişinin bu olumsuz koşulların üstesinden başarıyla gelebilme ve uyum sağlayabilme yeteneği anlamına gelmektedir.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222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PSİKOLOJİK SAĞLAMLIK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Psikolojik </a:t>
            </a:r>
            <a:r>
              <a:rPr lang="tr-TR" dirty="0"/>
              <a:t>sağlamlığı yüksek bireyler olumsuz  yaşam olaylarından , travmalardan öğrenerek ve gelişerek çıkabilirler. Ayrıca bireyin psikolojik sağlamlığı genetik, kültürel ve </a:t>
            </a:r>
            <a:r>
              <a:rPr lang="tr-TR" dirty="0" err="1"/>
              <a:t>yaşantısal</a:t>
            </a:r>
            <a:r>
              <a:rPr lang="tr-TR" dirty="0"/>
              <a:t> faktörlerden fazlasıyla etkilenebilir</a:t>
            </a:r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953" y="4941168"/>
            <a:ext cx="3679844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PSİKOLOJİK SAĞLAMLIĞI DAHA YAKINDAN TANIYALIM</a:t>
            </a: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Vücudumuz </a:t>
            </a:r>
            <a:r>
              <a:rPr lang="tr-TR" dirty="0"/>
              <a:t>her nasıl üşüttüğünde, bitkin düştüğünde hastalanabiliyorsa, ruh sağlığımız da örseleyici yaşantılar geçirdiğinde bozulabilir. Bu durum da tıpkı bedenimizin hasta olması kadar normal bir durumdur.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3199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PSİKOLOJİK SAĞLAMLIĞI DAHA YAKINDAN TANIYALIM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Uyku </a:t>
            </a:r>
            <a:r>
              <a:rPr lang="tr-TR" dirty="0"/>
              <a:t>düzenimizin olması, dengeli beslenme, kaliteli sosyal çevremizin olması, olaylara iyimser bakış açısıyla yaklaşmak ve bu yaşantılardan ders çıkarma eğilimi göstermek gibi unsurların olması olumsuz yaşantılara karşı psikolojik sağlamlığımızı korur.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2434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Ancak </a:t>
            </a:r>
            <a:r>
              <a:rPr lang="tr-TR" dirty="0"/>
              <a:t>bu olumsuz yaşantılarla baş edemediğimizi düşündüğümüzde profesyonel destek almak gerekebilir.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704" y="4509121"/>
            <a:ext cx="3555296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947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HANGİ     </a:t>
            </a:r>
            <a:r>
              <a:rPr lang="tr-TR" b="1" dirty="0" smtClean="0"/>
              <a:t>DURUMLARDA </a:t>
            </a:r>
            <a:r>
              <a:rPr lang="tr-TR" b="1" dirty="0" smtClean="0"/>
              <a:t>    DESTEK </a:t>
            </a:r>
            <a:r>
              <a:rPr lang="tr-TR" b="1" dirty="0" smtClean="0"/>
              <a:t>ALMALIYIZ?</a:t>
            </a:r>
            <a:r>
              <a:rPr lang="tr-TR" b="1" dirty="0"/>
              <a:t/>
            </a:r>
            <a:br>
              <a:rPr lang="tr-TR" b="1" dirty="0"/>
            </a:br>
            <a:r>
              <a:rPr lang="tr-TR" dirty="0"/>
              <a:t> 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r>
              <a:rPr lang="tr-TR" dirty="0" smtClean="0"/>
              <a:t>Olumsuz </a:t>
            </a:r>
            <a:r>
              <a:rPr lang="tr-TR" dirty="0"/>
              <a:t>yaşantılar ve travmalar herkesin başına gelebilir ancak her insan bu olaylara farklı tepkiler verir. Üzüntü, kaygı, stres ve korkuyu hepimiz deneyimleriz ancak çoğu kez zamanla etkisi azalır ve baş edebiliriz. </a:t>
            </a:r>
          </a:p>
          <a:p>
            <a:endParaRPr lang="tr-TR" dirty="0"/>
          </a:p>
        </p:txBody>
      </p:sp>
      <p:pic>
        <p:nvPicPr>
          <p:cNvPr id="1026" name="Picture 2" descr="Blog_psikoterapi-yardimi-almaliyim_Screenshot_20181205-070746_Inst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2040" y="4797152"/>
            <a:ext cx="379196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137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HANGİ </a:t>
            </a:r>
            <a:r>
              <a:rPr lang="tr-TR" b="1" dirty="0" smtClean="0"/>
              <a:t>   DURUMLARDA      DESTEK </a:t>
            </a:r>
            <a:r>
              <a:rPr lang="tr-TR" b="1" dirty="0" smtClean="0"/>
              <a:t>ALMALIYIZ?</a:t>
            </a:r>
            <a:br>
              <a:rPr lang="tr-TR" b="1" dirty="0" smtClean="0"/>
            </a:br>
            <a:r>
              <a:rPr lang="tr-TR" dirty="0" smtClean="0"/>
              <a:t> 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smtClean="0"/>
              <a:t>Ancak </a:t>
            </a:r>
            <a:r>
              <a:rPr lang="tr-TR" dirty="0"/>
              <a:t>bazı durumlarda bu yaşantılarla baş etmekte zorlanırız ve günlük yaşantımızın işleyişi bozulmaya başlar. Böyle durumlarda uzman desteği almakta fayda vardır.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97152"/>
            <a:ext cx="3276988" cy="20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33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lik">
  <a:themeElements>
    <a:clrScheme name="Netlik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tli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316</TotalTime>
  <Words>714</Words>
  <Application>Microsoft Office PowerPoint</Application>
  <PresentationFormat>Ekran Gösterisi (4:3)</PresentationFormat>
  <Paragraphs>155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Netlik</vt:lpstr>
      <vt:lpstr>PSİKOLOJİK SAĞLAMLIK</vt:lpstr>
      <vt:lpstr>Slayt 2</vt:lpstr>
      <vt:lpstr>PSİKOLOJİK SAĞLAMLIK NEDİR?</vt:lpstr>
      <vt:lpstr>PSİKOLOJİK SAĞLAMLIK NEDİR?</vt:lpstr>
      <vt:lpstr>PSİKOLOJİK SAĞLAMLIĞI DAHA YAKINDAN TANIYALIM  </vt:lpstr>
      <vt:lpstr>PSİKOLOJİK SAĞLAMLIĞI DAHA YAKINDAN TANIYALIM  </vt:lpstr>
      <vt:lpstr>Slayt 7</vt:lpstr>
      <vt:lpstr>HANGİ     DURUMLARDA     DESTEK ALMALIYIZ?   </vt:lpstr>
      <vt:lpstr>HANGİ    DURUMLARDA      DESTEK ALMALIYIZ?   </vt:lpstr>
      <vt:lpstr>KİMLERDEN DESTEK ALINABİLİR?   </vt:lpstr>
      <vt:lpstr>PSİKOLOJİK SAĞLAMLIKTA KORUYUCU FAKTÖRLER</vt:lpstr>
      <vt:lpstr>PSİKOLOJİK SAĞLAMLIKTA KORUYUCU FAKTÖRLER</vt:lpstr>
      <vt:lpstr>PSİKOLOJİK SAĞLAMLIKTA RİSK FAKTÖRLERİ</vt:lpstr>
      <vt:lpstr>PSİKOLOJİK   SAĞLAMLIKTA    RİSK FAKTÖRLERİ</vt:lpstr>
      <vt:lpstr>PSİKOLOJİK SAĞLAMLIĞI KORUMAK İÇİN;</vt:lpstr>
      <vt:lpstr>PSİKOLOJİK SAĞLAMLIĞI KORUMAK İÇİN;</vt:lpstr>
      <vt:lpstr>VELİLERE ÖNERİLER;</vt:lpstr>
      <vt:lpstr>VELİLERE ÖNERİLER;</vt:lpstr>
      <vt:lpstr>VELİLERE ÖNERİLER;</vt:lpstr>
      <vt:lpstr>VELİLERE ÖNERİLER;</vt:lpstr>
      <vt:lpstr>NEFES EGZERSİZİ </vt:lpstr>
      <vt:lpstr>Nefes Egzersizi Örneği   </vt:lpstr>
      <vt:lpstr>Nefes Egzersizi Örneği   </vt:lpstr>
      <vt:lpstr>Slayt 24</vt:lpstr>
      <vt:lpstr>Slayt 25</vt:lpstr>
    </vt:vector>
  </TitlesOfParts>
  <Company>By NeC ® 2010 | Katilimsiz.Com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PSİKOLOJİK SAĞLAMLIK</dc:title>
  <dc:creator>win10</dc:creator>
  <cp:lastModifiedBy>Rehberlik</cp:lastModifiedBy>
  <cp:revision>32</cp:revision>
  <dcterms:created xsi:type="dcterms:W3CDTF">2020-09-25T05:58:40Z</dcterms:created>
  <dcterms:modified xsi:type="dcterms:W3CDTF">2021-10-12T11:41:59Z</dcterms:modified>
</cp:coreProperties>
</file>