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7" r:id="rId3"/>
    <p:sldId id="268" r:id="rId4"/>
    <p:sldId id="269" r:id="rId5"/>
    <p:sldId id="270" r:id="rId6"/>
    <p:sldId id="271" r:id="rId7"/>
    <p:sldId id="272"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8" r:id="rId22"/>
    <p:sldId id="291" r:id="rId23"/>
    <p:sldId id="292" r:id="rId24"/>
    <p:sldId id="293" r:id="rId25"/>
    <p:sldId id="294" r:id="rId26"/>
    <p:sldId id="295" r:id="rId27"/>
    <p:sldId id="296" r:id="rId28"/>
    <p:sldId id="298" r:id="rId29"/>
    <p:sldId id="299" r:id="rId30"/>
    <p:sldId id="300" r:id="rId31"/>
    <p:sldId id="301" r:id="rId32"/>
    <p:sldId id="302" r:id="rId33"/>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482F3F2E-49A8-4B51-A733-F35530563F78}">
          <p14:sldIdLst>
            <p14:sldId id="256"/>
          </p14:sldIdLst>
        </p14:section>
        <p14:section name="Başlıksız Bölüm" id="{0CD1CF9E-F8E6-4C25-8FE7-30D7E1277912}">
          <p14:sldIdLst>
            <p14:sldId id="267"/>
            <p14:sldId id="268"/>
            <p14:sldId id="269"/>
            <p14:sldId id="270"/>
            <p14:sldId id="271"/>
            <p14:sldId id="272"/>
            <p14:sldId id="274"/>
            <p14:sldId id="275"/>
            <p14:sldId id="276"/>
            <p14:sldId id="277"/>
            <p14:sldId id="278"/>
            <p14:sldId id="279"/>
            <p14:sldId id="280"/>
            <p14:sldId id="281"/>
            <p14:sldId id="282"/>
            <p14:sldId id="283"/>
            <p14:sldId id="284"/>
            <p14:sldId id="285"/>
            <p14:sldId id="286"/>
            <p14:sldId id="288"/>
            <p14:sldId id="291"/>
            <p14:sldId id="292"/>
            <p14:sldId id="293"/>
            <p14:sldId id="294"/>
            <p14:sldId id="295"/>
            <p14:sldId id="296"/>
            <p14:sldId id="298"/>
            <p14:sldId id="299"/>
            <p14:sldId id="300"/>
            <p14:sldId id="301"/>
            <p14:sldId id="302"/>
          </p14:sldIdLst>
        </p14:section>
      </p14:sectionLst>
    </p:ext>
    <p:ext uri="{EFAFB233-063F-42B5-8137-9DF3F51BA10A}">
      <p15:sldGuideLst xmlns:p15="http://schemas.microsoft.com/office/powerpoint/2012/main">
        <p15:guide id="1" orient="horz" pos="4320">
          <p15:clr>
            <a:srgbClr val="A4A3A4"/>
          </p15:clr>
        </p15:guide>
        <p15:guide id="2" pos="7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0"/>
    <p:restoredTop sz="94792"/>
  </p:normalViewPr>
  <p:slideViewPr>
    <p:cSldViewPr snapToGrid="0" snapToObjects="1">
      <p:cViewPr varScale="1">
        <p:scale>
          <a:sx n="35" d="100"/>
          <a:sy n="35" d="100"/>
        </p:scale>
        <p:origin x="774" y="78"/>
      </p:cViewPr>
      <p:guideLst>
        <p:guide orient="horz" pos="4320"/>
        <p:guide pos="7679"/>
      </p:guideLst>
    </p:cSldViewPr>
  </p:slideViewPr>
  <p:outlineViewPr>
    <p:cViewPr>
      <p:scale>
        <a:sx n="33" d="100"/>
        <a:sy n="33" d="100"/>
      </p:scale>
      <p:origin x="0" y="-11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pPr/>
              <a:t>10.10.2021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pPr/>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pPr/>
              <a:t>10.10.2021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pPr/>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pPr/>
              <a:t>10.10.2021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pPr/>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pPr/>
              <a:t>10.10.2021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pPr/>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pPr/>
              <a:t>10.10.2021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pPr/>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pPr/>
              <a:t>10.10.2021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pPr/>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pPr/>
              <a:t>10.10.2021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pPr/>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pPr/>
              <a:t>10.10.2021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pPr/>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pPr/>
              <a:t>10.10.2021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pPr/>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pPr/>
              <a:t>10.10.2021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pPr/>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pPr/>
              <a:t>10.10.2021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pPr/>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pPr/>
              <a:t>10.10.2021</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pPr/>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a16="http://schemas.microsoft.com/office/drawing/2014/main"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AİLE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a16="http://schemas.microsoft.com/office/drawing/2014/main"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r>
              <a:rPr lang="tr-TR" sz="7200" b="1" dirty="0">
                <a:cs typeface="Times New Roman" panose="02020603050405020304" pitchFamily="18" charset="0"/>
              </a:rPr>
              <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a16="http://schemas.microsoft.com/office/drawing/2014/main"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AD76B4E8-0FE2-0C4F-8D1A-F0E56FE7DF44}"/>
              </a:ext>
            </a:extLst>
          </p:cNvPr>
          <p:cNvSpPr/>
          <p:nvPr/>
        </p:nvSpPr>
        <p:spPr>
          <a:xfrm>
            <a:off x="1397314" y="2381693"/>
            <a:ext cx="11574408"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4F61189D-0F69-594E-888E-0FA62467517E}"/>
              </a:ext>
            </a:extLst>
          </p:cNvPr>
          <p:cNvSpPr/>
          <p:nvPr/>
        </p:nvSpPr>
        <p:spPr>
          <a:xfrm>
            <a:off x="1397314" y="2381693"/>
            <a:ext cx="10766333"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a16="http://schemas.microsoft.com/office/drawing/2014/main"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4400" dirty="0"/>
              <a:t>Özellikle; </a:t>
            </a:r>
          </a:p>
          <a:p>
            <a:pPr algn="just">
              <a:buClr>
                <a:srgbClr val="FF0000"/>
              </a:buClr>
            </a:pPr>
            <a:r>
              <a:rPr lang="tr-TR" sz="4400" dirty="0"/>
              <a:t>Duygusal, fiziksel, bilişsel tepkilerinizde zamanla herhangi bir azalma olmuyorsa, </a:t>
            </a:r>
          </a:p>
          <a:p>
            <a:pPr algn="just">
              <a:buClr>
                <a:srgbClr val="FF0000"/>
              </a:buClr>
            </a:pPr>
            <a:r>
              <a:rPr lang="tr-TR" sz="4400" dirty="0"/>
              <a:t>Bu tepkilerin sıklığı ve yoğunluğu giderek artıyorsa, </a:t>
            </a:r>
          </a:p>
          <a:p>
            <a:pPr algn="just">
              <a:buClr>
                <a:srgbClr val="FF0000"/>
              </a:buClr>
            </a:pPr>
            <a:r>
              <a:rPr lang="tr-TR" sz="4400" dirty="0"/>
              <a:t>Bu tepkiler sizin günlük hayatınızı (ailenizi, işinizi ve arkadaşlık ilişkilerinizi) ciddi şekilde olumsuz etkiliyorsa, </a:t>
            </a:r>
          </a:p>
          <a:p>
            <a:pPr algn="just">
              <a:buClr>
                <a:srgbClr val="FF0000"/>
              </a:buClr>
            </a:pPr>
            <a:r>
              <a:rPr lang="tr-TR" sz="4400" dirty="0"/>
              <a:t>Bir nedeni olmaksızın, çok yoğun korku ve endişe yaşıyorsanız,</a:t>
            </a:r>
          </a:p>
          <a:p>
            <a:pPr algn="just">
              <a:buClr>
                <a:srgbClr val="FF0000"/>
              </a:buClr>
            </a:pPr>
            <a:r>
              <a:rPr lang="tr-TR" sz="4400" dirty="0"/>
              <a:t>Aşırı kaygı ve panik belirtileri gösteriyorsanız (nefessiz kalma, sürekli titreme ve baş dönmesi, kalp atışının sürekli hızlanması, yüksek tansiyon, aşırı irkilme tepkileri vb.), </a:t>
            </a:r>
          </a:p>
          <a:p>
            <a:pPr algn="just">
              <a:buClr>
                <a:srgbClr val="FF0000"/>
              </a:buClr>
            </a:pPr>
            <a:r>
              <a:rPr lang="tr-TR" sz="4400" dirty="0"/>
              <a:t>Geleceğe ve sevdiklerinize dair yoğun endişe ve umutsuzluk hissediyorsanız, </a:t>
            </a:r>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908856" y="4706337"/>
            <a:ext cx="11103428" cy="3785652"/>
          </a:xfrm>
          <a:prstGeom prst="rect">
            <a:avLst/>
          </a:prstGeom>
          <a:noFill/>
        </p:spPr>
        <p:txBody>
          <a:bodyPr wrap="square" rtlCol="0">
            <a:spAutoFit/>
          </a:bodyPr>
          <a:lstStyle/>
          <a:p>
            <a:r>
              <a:rPr lang="tr-TR" sz="8000" b="1" dirty="0">
                <a:cs typeface="Times New Roman" panose="02020603050405020304" pitchFamily="18" charset="0"/>
              </a:rPr>
              <a:t>Salgın Hastalığına Bağlı Olarak Yetişkinlerde </a:t>
            </a:r>
          </a:p>
          <a:p>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Hastalığına 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a:t>
            </a:r>
            <a:r>
              <a:rPr lang="tr-TR" sz="4400" dirty="0" smtClean="0"/>
              <a:t>zorlayıcı </a:t>
            </a:r>
            <a:r>
              <a:rPr lang="tr-TR" sz="4400" dirty="0"/>
              <a:t>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smtClean="0"/>
              <a:t>Zorlayıcı </a:t>
            </a:r>
            <a:r>
              <a:rPr lang="tr-TR" sz="4400" dirty="0"/>
              <a:t>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a:cs typeface="Times New Roman" panose="02020603050405020304" pitchFamily="18" charset="0"/>
              </a:rPr>
              <a:t>Yorgunluk, bitkinlik,</a:t>
            </a: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FİZYOLOJİK TEPKİLER</a:t>
            </a:r>
          </a:p>
        </p:txBody>
      </p:sp>
    </p:spTree>
    <p:extLst>
      <p:ext uri="{BB962C8B-B14F-4D97-AF65-F5344CB8AC3E}">
        <p14:creationId xmlns:p14="http://schemas.microsoft.com/office/powerpoint/2010/main" val="3361558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a:cs typeface="Times New Roman" panose="02020603050405020304" pitchFamily="18" charset="0"/>
              </a:rPr>
              <a:t>Suçluluk, 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DUYGUSAL TEPKİLER</a:t>
            </a:r>
          </a:p>
        </p:txBody>
      </p:sp>
    </p:spTree>
    <p:extLst>
      <p:ext uri="{BB962C8B-B14F-4D97-AF65-F5344CB8AC3E}">
        <p14:creationId xmlns:p14="http://schemas.microsoft.com/office/powerpoint/2010/main" val="173836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düşünceler/ 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BİLİŞSEL TEPKİLER</a:t>
            </a:r>
          </a:p>
        </p:txBody>
      </p:sp>
    </p:spTree>
    <p:extLst>
      <p:ext uri="{BB962C8B-B14F-4D97-AF65-F5344CB8AC3E}">
        <p14:creationId xmlns:p14="http://schemas.microsoft.com/office/powerpoint/2010/main" val="1461163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SOSYAL ETKİLER</a:t>
            </a:r>
          </a:p>
        </p:txBody>
      </p:sp>
    </p:spTree>
    <p:extLst>
      <p:ext uri="{BB962C8B-B14F-4D97-AF65-F5344CB8AC3E}">
        <p14:creationId xmlns:p14="http://schemas.microsoft.com/office/powerpoint/2010/main" val="131450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a16="http://schemas.microsoft.com/office/drawing/2014/main"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a16="http://schemas.microsoft.com/office/drawing/2014/main"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644</TotalTime>
  <Words>1099</Words>
  <Application>Microsoft Office PowerPoint</Application>
  <PresentationFormat>Özel</PresentationFormat>
  <Paragraphs>151</Paragraphs>
  <Slides>32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32</vt:i4>
      </vt:variant>
    </vt:vector>
  </HeadingPairs>
  <TitlesOfParts>
    <vt:vector size="37" baseType="lpstr">
      <vt:lpstr>Arial</vt:lpstr>
      <vt:lpstr>Calibri</vt:lpstr>
      <vt:lpstr>Calibri Light</vt:lpstr>
      <vt:lpstr>Times New Roman</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259</cp:revision>
  <dcterms:created xsi:type="dcterms:W3CDTF">2021-08-21T08:47:56Z</dcterms:created>
  <dcterms:modified xsi:type="dcterms:W3CDTF">2021-10-10T19:10:29Z</dcterms:modified>
</cp:coreProperties>
</file>